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74" r:id="rId8"/>
    <p:sldId id="275" r:id="rId9"/>
    <p:sldId id="276" r:id="rId10"/>
    <p:sldId id="277" r:id="rId11"/>
    <p:sldId id="261" r:id="rId12"/>
    <p:sldId id="262" r:id="rId13"/>
    <p:sldId id="263" r:id="rId14"/>
    <p:sldId id="265" r:id="rId15"/>
    <p:sldId id="266" r:id="rId16"/>
    <p:sldId id="267" r:id="rId17"/>
    <p:sldId id="264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2B0B-1773-415F-B367-50CA267E7F2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CBEA-7826-48D2-B80B-0E8B07887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2B0B-1773-415F-B367-50CA267E7F2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CBEA-7826-48D2-B80B-0E8B07887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2B0B-1773-415F-B367-50CA267E7F2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CBEA-7826-48D2-B80B-0E8B07887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2B0B-1773-415F-B367-50CA267E7F2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CBEA-7826-48D2-B80B-0E8B07887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2B0B-1773-415F-B367-50CA267E7F2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CBEA-7826-48D2-B80B-0E8B07887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2B0B-1773-415F-B367-50CA267E7F2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CBEA-7826-48D2-B80B-0E8B07887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2B0B-1773-415F-B367-50CA267E7F2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CBEA-7826-48D2-B80B-0E8B07887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2B0B-1773-415F-B367-50CA267E7F2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CBEA-7826-48D2-B80B-0E8B07887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2B0B-1773-415F-B367-50CA267E7F2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CBEA-7826-48D2-B80B-0E8B07887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2B0B-1773-415F-B367-50CA267E7F2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CBEA-7826-48D2-B80B-0E8B07887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2B0B-1773-415F-B367-50CA267E7F2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CBEA-7826-48D2-B80B-0E8B07887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C2B0B-1773-415F-B367-50CA267E7F2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1CBEA-7826-48D2-B80B-0E8B07887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nfishka.ru/AquaScape/VodorosliAkva/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1077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387975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Морфология микроорганизмов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nebolet.com/medimg/content/selskie-mikroby-mogutuluchshit-zdorove-gorozhan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5570984" cy="5552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go4.imgsmail.ru/imgpreview?key=1a0b72d0fc81be34&amp;mb=imgdb_preview_10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3240360" cy="24267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2852936"/>
            <a:ext cx="13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Карбункул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9700" name="Picture 4" descr="http://news-vendor.com/nimages/2/5/2/2527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1" y="260648"/>
            <a:ext cx="4512501" cy="3384376"/>
          </a:xfrm>
          <a:prstGeom prst="rect">
            <a:avLst/>
          </a:prstGeom>
          <a:noFill/>
        </p:spPr>
      </p:pic>
      <p:pic>
        <p:nvPicPr>
          <p:cNvPr id="29702" name="Picture 6" descr="http://gangrena.info/netcat_files/Image/gasova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3573327" cy="2376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39952" y="5949280"/>
            <a:ext cx="2074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Газовая гангрена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3300"/>
                </a:solidFill>
              </a:rPr>
              <a:t>Форма – цилиндрическая</a:t>
            </a:r>
          </a:p>
          <a:p>
            <a:pPr>
              <a:buNone/>
            </a:pPr>
            <a:r>
              <a:rPr lang="ru-RU" b="1" dirty="0" smtClean="0">
                <a:solidFill>
                  <a:srgbClr val="003300"/>
                </a:solidFill>
              </a:rPr>
              <a:t>Размер – от 0,2 до 10 мкм – длина </a:t>
            </a:r>
          </a:p>
          <a:p>
            <a:pPr>
              <a:buNone/>
            </a:pPr>
            <a:r>
              <a:rPr lang="ru-RU" b="1" dirty="0" smtClean="0">
                <a:solidFill>
                  <a:srgbClr val="003300"/>
                </a:solidFill>
              </a:rPr>
              <a:t>			   от 0,1 до 2 мкм – ширина;</a:t>
            </a:r>
          </a:p>
          <a:p>
            <a:pPr>
              <a:buNone/>
            </a:pPr>
            <a:r>
              <a:rPr lang="ru-RU" b="1" dirty="0" smtClean="0">
                <a:solidFill>
                  <a:srgbClr val="003300"/>
                </a:solidFill>
              </a:rPr>
              <a:t>Образуют споры (кроме бактерий);</a:t>
            </a:r>
          </a:p>
          <a:p>
            <a:pPr>
              <a:buNone/>
            </a:pPr>
            <a:r>
              <a:rPr lang="ru-RU" b="1" dirty="0" smtClean="0">
                <a:solidFill>
                  <a:srgbClr val="003300"/>
                </a:solidFill>
              </a:rPr>
              <a:t>Некоторые образуют капсулы;</a:t>
            </a:r>
          </a:p>
          <a:p>
            <a:pPr>
              <a:buNone/>
            </a:pPr>
            <a:r>
              <a:rPr lang="ru-RU" b="1" dirty="0" smtClean="0">
                <a:solidFill>
                  <a:srgbClr val="003300"/>
                </a:solidFill>
              </a:rPr>
              <a:t>Некоторые подвижны, но есть и неподвижные.</a:t>
            </a:r>
          </a:p>
          <a:p>
            <a:pPr>
              <a:buNone/>
            </a:pPr>
            <a:r>
              <a:rPr lang="ru-RU" b="1" dirty="0" smtClean="0">
                <a:solidFill>
                  <a:srgbClr val="003300"/>
                </a:solidFill>
              </a:rPr>
              <a:t>90% всех инфекционных заболеваний вызывают именно палочковидные микроорганизмы.</a:t>
            </a:r>
          </a:p>
          <a:p>
            <a:pPr>
              <a:buNone/>
            </a:pPr>
            <a:r>
              <a:rPr lang="ru-RU" b="1" dirty="0" smtClean="0">
                <a:solidFill>
                  <a:srgbClr val="003300"/>
                </a:solidFill>
              </a:rPr>
              <a:t>По </a:t>
            </a:r>
            <a:r>
              <a:rPr lang="ru-RU" b="1" dirty="0" err="1" smtClean="0">
                <a:solidFill>
                  <a:srgbClr val="003300"/>
                </a:solidFill>
              </a:rPr>
              <a:t>Граму</a:t>
            </a:r>
            <a:r>
              <a:rPr lang="ru-RU" b="1" dirty="0" smtClean="0">
                <a:solidFill>
                  <a:srgbClr val="003300"/>
                </a:solidFill>
              </a:rPr>
              <a:t> могут быть как положительные, так и отрицательные</a:t>
            </a:r>
            <a:endParaRPr lang="ru-RU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3. Извитые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err="1" smtClean="0"/>
              <a:t>Вибрио</a:t>
            </a:r>
            <a:r>
              <a:rPr lang="ru-RU" dirty="0" smtClean="0"/>
              <a:t> – возбудители холеры кур, ½ или ¼ запятой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Спириллы – от 2 до 6 завитков</a:t>
            </a:r>
            <a:endParaRPr lang="ru-RU" dirty="0"/>
          </a:p>
        </p:txBody>
      </p:sp>
      <p:pic>
        <p:nvPicPr>
          <p:cNvPr id="18434" name="Picture 2" descr="http://veterinarua.ru/images/32/image035.jpg"/>
          <p:cNvPicPr>
            <a:picLocks noChangeAspect="1" noChangeArrowheads="1"/>
          </p:cNvPicPr>
          <p:nvPr/>
        </p:nvPicPr>
        <p:blipFill>
          <a:blip r:embed="rId2" cstate="print"/>
          <a:srcRect l="73705" t="40324" r="2698" b="40999"/>
          <a:stretch>
            <a:fillRect/>
          </a:stretch>
        </p:blipFill>
        <p:spPr bwMode="auto">
          <a:xfrm>
            <a:off x="2843808" y="2132856"/>
            <a:ext cx="1944216" cy="1656184"/>
          </a:xfrm>
          <a:prstGeom prst="rect">
            <a:avLst/>
          </a:prstGeom>
          <a:noFill/>
        </p:spPr>
      </p:pic>
      <p:pic>
        <p:nvPicPr>
          <p:cNvPr id="18436" name="Picture 4" descr="http://veterinarua.ru/images/32/image035.jpg"/>
          <p:cNvPicPr>
            <a:picLocks noChangeAspect="1" noChangeArrowheads="1"/>
          </p:cNvPicPr>
          <p:nvPr/>
        </p:nvPicPr>
        <p:blipFill>
          <a:blip r:embed="rId2" cstate="print"/>
          <a:srcRect l="5534" t="59001" r="71743" b="23135"/>
          <a:stretch>
            <a:fillRect/>
          </a:stretch>
        </p:blipFill>
        <p:spPr bwMode="auto">
          <a:xfrm>
            <a:off x="6372200" y="4293096"/>
            <a:ext cx="1872208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3. Спирохеты – до 25 завитков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4. Лептоспиры – до 30 завитков, но на концах возбудителя утолщения. </a:t>
            </a:r>
            <a:endParaRPr lang="ru-RU" dirty="0"/>
          </a:p>
        </p:txBody>
      </p:sp>
      <p:pic>
        <p:nvPicPr>
          <p:cNvPr id="20482" name="Picture 2" descr="http://veterinarua.ru/images/32/image035.jpg"/>
          <p:cNvPicPr>
            <a:picLocks noChangeAspect="1" noChangeArrowheads="1"/>
          </p:cNvPicPr>
          <p:nvPr/>
        </p:nvPicPr>
        <p:blipFill>
          <a:blip r:embed="rId2" cstate="print"/>
          <a:srcRect l="28159" t="59001" r="50948" b="22323"/>
          <a:stretch>
            <a:fillRect/>
          </a:stretch>
        </p:blipFill>
        <p:spPr bwMode="auto">
          <a:xfrm>
            <a:off x="6588224" y="1700808"/>
            <a:ext cx="1656184" cy="1656184"/>
          </a:xfrm>
          <a:prstGeom prst="rect">
            <a:avLst/>
          </a:prstGeom>
          <a:noFill/>
        </p:spPr>
      </p:pic>
      <p:pic>
        <p:nvPicPr>
          <p:cNvPr id="20486" name="Picture 6" descr="http://www.medclub.ru/img/work/catalog/a_2890_3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509120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Заболевания вызывают Спирохета – спирохетоз;</a:t>
            </a:r>
          </a:p>
          <a:p>
            <a:endParaRPr lang="ru-RU" dirty="0" smtClean="0"/>
          </a:p>
        </p:txBody>
      </p:sp>
      <p:pic>
        <p:nvPicPr>
          <p:cNvPr id="21508" name="Picture 4" descr="http://vetvo.ru/wp-content/uploads/2014/10/spirohetoz-p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204864"/>
            <a:ext cx="2088232" cy="2088232"/>
          </a:xfrm>
          <a:prstGeom prst="rect">
            <a:avLst/>
          </a:prstGeom>
          <a:noFill/>
        </p:spPr>
      </p:pic>
      <p:pic>
        <p:nvPicPr>
          <p:cNvPr id="21510" name="Picture 6" descr="http://neboley.com.ua/img/news/klew%5B45982%5D(300x238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429000"/>
            <a:ext cx="2857500" cy="2257426"/>
          </a:xfrm>
          <a:prstGeom prst="rect">
            <a:avLst/>
          </a:prstGeom>
          <a:noFill/>
        </p:spPr>
      </p:pic>
      <p:pic>
        <p:nvPicPr>
          <p:cNvPr id="21512" name="Picture 8" descr="http://www.tiensmed.ru/news/uimg_new/28/borrelioz8-130811316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7" y="4077072"/>
            <a:ext cx="1939061" cy="2126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Вибрио</a:t>
            </a:r>
            <a:r>
              <a:rPr lang="ru-RU" dirty="0" smtClean="0"/>
              <a:t> – </a:t>
            </a:r>
            <a:r>
              <a:rPr lang="ru-RU" dirty="0" err="1" smtClean="0"/>
              <a:t>вибриоз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3554" name="Picture 2" descr="http://makropod.ru/uploads/posts/2010-10/1286198579_773797_vibrioz-of-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00808"/>
            <a:ext cx="4619625" cy="2933701"/>
          </a:xfrm>
          <a:prstGeom prst="rect">
            <a:avLst/>
          </a:prstGeom>
          <a:noFill/>
        </p:spPr>
      </p:pic>
      <p:pic>
        <p:nvPicPr>
          <p:cNvPr id="23556" name="Picture 4" descr="http://aqualogo.ru/img/images/aquaculture2/2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01490" y="3411078"/>
            <a:ext cx="2736304" cy="3636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Лептоспира – лептоспироз;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meddoct.ru/wp-content/uploads/2011/02/leptospirosi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556792"/>
            <a:ext cx="2308653" cy="1728192"/>
          </a:xfrm>
          <a:prstGeom prst="rect">
            <a:avLst/>
          </a:prstGeom>
          <a:noFill/>
        </p:spPr>
      </p:pic>
      <p:pic>
        <p:nvPicPr>
          <p:cNvPr id="24578" name="Picture 2" descr="http://kohuku.ru/uploads/posts/2014-08/1408202417_7ef975a625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3744416" cy="2808312"/>
          </a:xfrm>
          <a:prstGeom prst="rect">
            <a:avLst/>
          </a:prstGeom>
          <a:noFill/>
        </p:spPr>
      </p:pic>
      <p:pic>
        <p:nvPicPr>
          <p:cNvPr id="24580" name="Picture 4" descr="http://vet-na-dom.by/article/image/12/thumb/lepto1.jpg?13587773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197664"/>
            <a:ext cx="2802260" cy="2059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3300"/>
                </a:solidFill>
              </a:rPr>
              <a:t>Форма – извитая</a:t>
            </a:r>
          </a:p>
          <a:p>
            <a:pPr>
              <a:buNone/>
            </a:pPr>
            <a:r>
              <a:rPr lang="ru-RU" b="1" dirty="0" smtClean="0">
                <a:solidFill>
                  <a:srgbClr val="003300"/>
                </a:solidFill>
              </a:rPr>
              <a:t>Размер до 25 мкм</a:t>
            </a:r>
          </a:p>
          <a:p>
            <a:pPr>
              <a:buNone/>
            </a:pPr>
            <a:r>
              <a:rPr lang="ru-RU" b="1" dirty="0" smtClean="0">
                <a:solidFill>
                  <a:srgbClr val="003300"/>
                </a:solidFill>
              </a:rPr>
              <a:t>Подвижные </a:t>
            </a:r>
          </a:p>
          <a:p>
            <a:pPr>
              <a:buNone/>
            </a:pPr>
            <a:r>
              <a:rPr lang="ru-RU" b="1" dirty="0" smtClean="0">
                <a:solidFill>
                  <a:srgbClr val="003300"/>
                </a:solidFill>
              </a:rPr>
              <a:t>Спор и капсул не образуют</a:t>
            </a:r>
            <a:endParaRPr lang="ru-RU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-СВЕТЛАКОВА\Desktop\Фото все!\Фото микробов\IMG_20190205_104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228" y="0"/>
            <a:ext cx="6902112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-СВЕТЛАКОВА\Desktop\Фото все!\Фото микробов\IMG_20190225_103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163716"/>
            <a:ext cx="6624736" cy="7021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1. Шаровидные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dirty="0" err="1" smtClean="0"/>
              <a:t>ммикрококки</a:t>
            </a:r>
            <a:r>
              <a:rPr lang="ru-RU" dirty="0" smtClean="0"/>
              <a:t>                         стрептококки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диплококки                          </a:t>
            </a:r>
            <a:r>
              <a:rPr lang="ru-RU" dirty="0" err="1" smtClean="0"/>
              <a:t>тетракокки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dirty="0" err="1" smtClean="0"/>
              <a:t>сарцины</a:t>
            </a:r>
            <a:r>
              <a:rPr lang="ru-RU" dirty="0" smtClean="0"/>
              <a:t>                                 стафилококки</a:t>
            </a:r>
            <a:endParaRPr lang="ru-RU" dirty="0"/>
          </a:p>
        </p:txBody>
      </p:sp>
      <p:pic>
        <p:nvPicPr>
          <p:cNvPr id="4098" name="Picture 2" descr="http://biofile.ru/pic/p173-b-30.png"/>
          <p:cNvPicPr>
            <a:picLocks noChangeAspect="1" noChangeArrowheads="1"/>
          </p:cNvPicPr>
          <p:nvPr/>
        </p:nvPicPr>
        <p:blipFill>
          <a:blip r:embed="rId2" cstate="print"/>
          <a:srcRect r="71600" b="64613"/>
          <a:stretch>
            <a:fillRect/>
          </a:stretch>
        </p:blipFill>
        <p:spPr bwMode="auto">
          <a:xfrm>
            <a:off x="539552" y="1628800"/>
            <a:ext cx="1512168" cy="1584176"/>
          </a:xfrm>
          <a:prstGeom prst="rect">
            <a:avLst/>
          </a:prstGeom>
          <a:noFill/>
        </p:spPr>
      </p:pic>
      <p:pic>
        <p:nvPicPr>
          <p:cNvPr id="4100" name="Picture 4" descr="http://biofile.ru/pic/p173-b-30.png"/>
          <p:cNvPicPr>
            <a:picLocks noChangeAspect="1" noChangeArrowheads="1"/>
          </p:cNvPicPr>
          <p:nvPr/>
        </p:nvPicPr>
        <p:blipFill>
          <a:blip r:embed="rId2" cstate="print"/>
          <a:srcRect t="35387" r="72952" b="34052"/>
          <a:stretch>
            <a:fillRect/>
          </a:stretch>
        </p:blipFill>
        <p:spPr bwMode="auto">
          <a:xfrm>
            <a:off x="611560" y="3717032"/>
            <a:ext cx="1440160" cy="1368152"/>
          </a:xfrm>
          <a:prstGeom prst="rect">
            <a:avLst/>
          </a:prstGeom>
          <a:noFill/>
        </p:spPr>
      </p:pic>
      <p:pic>
        <p:nvPicPr>
          <p:cNvPr id="4102" name="Picture 6" descr="http://biofile.ru/pic/p173-b-30.png"/>
          <p:cNvPicPr>
            <a:picLocks noChangeAspect="1" noChangeArrowheads="1"/>
          </p:cNvPicPr>
          <p:nvPr/>
        </p:nvPicPr>
        <p:blipFill>
          <a:blip r:embed="rId2" cstate="print"/>
          <a:srcRect t="65948" r="71600"/>
          <a:stretch>
            <a:fillRect/>
          </a:stretch>
        </p:blipFill>
        <p:spPr bwMode="auto">
          <a:xfrm>
            <a:off x="4860032" y="1772816"/>
            <a:ext cx="1512168" cy="1524423"/>
          </a:xfrm>
          <a:prstGeom prst="rect">
            <a:avLst/>
          </a:prstGeom>
          <a:noFill/>
        </p:spPr>
      </p:pic>
      <p:pic>
        <p:nvPicPr>
          <p:cNvPr id="4104" name="Picture 8" descr="http://biofile.ru/pic/p173-b-30.png"/>
          <p:cNvPicPr>
            <a:picLocks noChangeAspect="1" noChangeArrowheads="1"/>
          </p:cNvPicPr>
          <p:nvPr/>
        </p:nvPicPr>
        <p:blipFill>
          <a:blip r:embed="rId2" cstate="print"/>
          <a:srcRect l="27048" r="49961" b="64613"/>
          <a:stretch>
            <a:fillRect/>
          </a:stretch>
        </p:blipFill>
        <p:spPr bwMode="auto">
          <a:xfrm>
            <a:off x="4932040" y="3429000"/>
            <a:ext cx="1224136" cy="1584176"/>
          </a:xfrm>
          <a:prstGeom prst="rect">
            <a:avLst/>
          </a:prstGeom>
          <a:noFill/>
        </p:spPr>
      </p:pic>
      <p:pic>
        <p:nvPicPr>
          <p:cNvPr id="4108" name="Picture 12" descr="http://biofile.ru/pic/p173-b-30.png"/>
          <p:cNvPicPr>
            <a:picLocks noChangeAspect="1" noChangeArrowheads="1"/>
          </p:cNvPicPr>
          <p:nvPr/>
        </p:nvPicPr>
        <p:blipFill>
          <a:blip r:embed="rId2" cstate="print"/>
          <a:srcRect l="24792" t="65060" r="48160"/>
          <a:stretch>
            <a:fillRect/>
          </a:stretch>
        </p:blipFill>
        <p:spPr bwMode="auto">
          <a:xfrm>
            <a:off x="4788024" y="5013176"/>
            <a:ext cx="1440160" cy="1564159"/>
          </a:xfrm>
          <a:prstGeom prst="rect">
            <a:avLst/>
          </a:prstGeom>
          <a:noFill/>
        </p:spPr>
      </p:pic>
      <p:pic>
        <p:nvPicPr>
          <p:cNvPr id="10" name="Picture 4" descr="http://veterinarua.ru/images/32/image035.jpg"/>
          <p:cNvPicPr>
            <a:picLocks noChangeAspect="1" noChangeArrowheads="1"/>
          </p:cNvPicPr>
          <p:nvPr/>
        </p:nvPicPr>
        <p:blipFill>
          <a:blip r:embed="rId3" cstate="print"/>
          <a:srcRect l="5675" t="21925" r="71602" b="62348"/>
          <a:stretch>
            <a:fillRect/>
          </a:stretch>
        </p:blipFill>
        <p:spPr bwMode="auto">
          <a:xfrm>
            <a:off x="323528" y="5085184"/>
            <a:ext cx="1546607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-СВЕТЛАКОВА\Desktop\Фото все!\Фото микробов\IMG_20190225_095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6482427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ЕЛЕНА-СВЕТЛАКОВА\Desktop\Фото все!\фото микробиология\IMG_1338.JPG"/>
          <p:cNvPicPr>
            <a:picLocks noChangeAspect="1" noChangeArrowheads="1"/>
          </p:cNvPicPr>
          <p:nvPr/>
        </p:nvPicPr>
        <p:blipFill>
          <a:blip r:embed="rId2" cstate="print"/>
          <a:srcRect l="26775" t="5901" r="14164" b="17450"/>
          <a:stretch>
            <a:fillRect/>
          </a:stretch>
        </p:blipFill>
        <p:spPr bwMode="auto">
          <a:xfrm>
            <a:off x="971600" y="-150779"/>
            <a:ext cx="7200800" cy="7008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ЛЕНА-СВЕТЛАКОВА\Desktop\Фото все!\фото микробиология\IMG_1343.JPG"/>
          <p:cNvPicPr>
            <a:picLocks noChangeAspect="1" noChangeArrowheads="1"/>
          </p:cNvPicPr>
          <p:nvPr/>
        </p:nvPicPr>
        <p:blipFill>
          <a:blip r:embed="rId2" cstate="print"/>
          <a:srcRect l="28738" t="15350" r="13776" b="9051"/>
          <a:stretch>
            <a:fillRect/>
          </a:stretch>
        </p:blipFill>
        <p:spPr bwMode="auto">
          <a:xfrm>
            <a:off x="931118" y="0"/>
            <a:ext cx="69532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ЛЕНА-СВЕТЛАКОВА\Desktop\Фото все!\фото микробиология\IMG_1389.JPG"/>
          <p:cNvPicPr>
            <a:picLocks noChangeAspect="1" noChangeArrowheads="1"/>
          </p:cNvPicPr>
          <p:nvPr/>
        </p:nvPicPr>
        <p:blipFill>
          <a:blip r:embed="rId2" cstate="print"/>
          <a:srcRect l="36613" t="5901" r="4326" b="17450"/>
          <a:stretch>
            <a:fillRect/>
          </a:stretch>
        </p:blipFill>
        <p:spPr bwMode="auto">
          <a:xfrm>
            <a:off x="1331640" y="-161799"/>
            <a:ext cx="7272808" cy="7078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Морфологические свойства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Размер от 0,5 до 1,5 мкм</a:t>
            </a:r>
          </a:p>
          <a:p>
            <a:r>
              <a:rPr lang="ru-RU" b="1" dirty="0" smtClean="0">
                <a:solidFill>
                  <a:srgbClr val="003300"/>
                </a:solidFill>
              </a:rPr>
              <a:t>Форма сферическая</a:t>
            </a:r>
          </a:p>
          <a:p>
            <a:r>
              <a:rPr lang="ru-RU" b="1" dirty="0" smtClean="0">
                <a:solidFill>
                  <a:srgbClr val="003300"/>
                </a:solidFill>
              </a:rPr>
              <a:t>Спор и капсул не образуют</a:t>
            </a:r>
          </a:p>
          <a:p>
            <a:r>
              <a:rPr lang="ru-RU" b="1" dirty="0" smtClean="0">
                <a:solidFill>
                  <a:srgbClr val="003300"/>
                </a:solidFill>
              </a:rPr>
              <a:t>По </a:t>
            </a:r>
            <a:r>
              <a:rPr lang="ru-RU" b="1" dirty="0" err="1" smtClean="0">
                <a:solidFill>
                  <a:srgbClr val="003300"/>
                </a:solidFill>
              </a:rPr>
              <a:t>Граму</a:t>
            </a:r>
            <a:r>
              <a:rPr lang="ru-RU" b="1" dirty="0" smtClean="0">
                <a:solidFill>
                  <a:srgbClr val="003300"/>
                </a:solidFill>
              </a:rPr>
              <a:t> окрашиваются положительно</a:t>
            </a:r>
          </a:p>
          <a:p>
            <a:r>
              <a:rPr lang="ru-RU" b="1" dirty="0" smtClean="0">
                <a:solidFill>
                  <a:srgbClr val="003300"/>
                </a:solidFill>
              </a:rPr>
              <a:t>Неподвижны </a:t>
            </a:r>
            <a:endParaRPr lang="ru-RU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2. Палочковидные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003300"/>
                </a:solidFill>
              </a:rPr>
              <a:t>1. Семейство Бактерий – не образуют спор </a:t>
            </a:r>
          </a:p>
          <a:p>
            <a:pPr>
              <a:buNone/>
            </a:pPr>
            <a:r>
              <a:rPr lang="ru-RU" b="1" dirty="0" smtClean="0">
                <a:solidFill>
                  <a:srgbClr val="003300"/>
                </a:solidFill>
              </a:rPr>
              <a:t>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и по типу дыхания – только аэробы!!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Бактерии</a:t>
            </a:r>
          </a:p>
          <a:p>
            <a:pPr>
              <a:buNone/>
            </a:pPr>
            <a:endParaRPr lang="ru-RU" b="1" dirty="0">
              <a:solidFill>
                <a:srgbClr val="0033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3300"/>
              </a:solidFill>
            </a:endParaRPr>
          </a:p>
          <a:p>
            <a:pPr>
              <a:buNone/>
            </a:pPr>
            <a:endParaRPr lang="ru-RU" b="1" dirty="0">
              <a:solidFill>
                <a:srgbClr val="0033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3300"/>
                </a:solidFill>
              </a:rPr>
              <a:t>                      </a:t>
            </a:r>
            <a:r>
              <a:rPr lang="ru-RU" b="1" dirty="0" err="1" smtClean="0">
                <a:solidFill>
                  <a:srgbClr val="003300"/>
                </a:solidFill>
              </a:rPr>
              <a:t>Диплобактерии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</a:p>
          <a:p>
            <a:pPr>
              <a:buNone/>
            </a:pPr>
            <a:endParaRPr lang="ru-RU" b="1" dirty="0">
              <a:solidFill>
                <a:srgbClr val="0033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330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smtClean="0">
                <a:solidFill>
                  <a:srgbClr val="003300"/>
                </a:solidFill>
              </a:rPr>
              <a:t>                  </a:t>
            </a:r>
          </a:p>
        </p:txBody>
      </p:sp>
      <p:pic>
        <p:nvPicPr>
          <p:cNvPr id="6146" name="Picture 2" descr="http://biofile.ru/pic/p173-b-30.png"/>
          <p:cNvPicPr>
            <a:picLocks noChangeAspect="1" noChangeArrowheads="1"/>
          </p:cNvPicPr>
          <p:nvPr/>
        </p:nvPicPr>
        <p:blipFill>
          <a:blip r:embed="rId2" cstate="print"/>
          <a:srcRect l="48686" t="32170" r="20209" b="32443"/>
          <a:stretch>
            <a:fillRect/>
          </a:stretch>
        </p:blipFill>
        <p:spPr bwMode="auto">
          <a:xfrm>
            <a:off x="467544" y="2060848"/>
            <a:ext cx="1656184" cy="1584176"/>
          </a:xfrm>
          <a:prstGeom prst="rect">
            <a:avLst/>
          </a:prstGeom>
          <a:noFill/>
        </p:spPr>
      </p:pic>
      <p:pic>
        <p:nvPicPr>
          <p:cNvPr id="6148" name="Picture 4" descr="http://biofile.ru/pic/p173-b-30.png"/>
          <p:cNvPicPr>
            <a:picLocks noChangeAspect="1" noChangeArrowheads="1"/>
          </p:cNvPicPr>
          <p:nvPr/>
        </p:nvPicPr>
        <p:blipFill>
          <a:blip r:embed="rId2" cstate="print"/>
          <a:srcRect l="51391" t="77207" r="26971"/>
          <a:stretch>
            <a:fillRect/>
          </a:stretch>
        </p:blipFill>
        <p:spPr bwMode="auto">
          <a:xfrm>
            <a:off x="611560" y="3717032"/>
            <a:ext cx="1382209" cy="1224136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331640" y="3645024"/>
            <a:ext cx="720080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http://biofile.ru/pic/p173-b-30.png"/>
          <p:cNvPicPr>
            <a:picLocks noChangeAspect="1" noChangeArrowheads="1"/>
          </p:cNvPicPr>
          <p:nvPr/>
        </p:nvPicPr>
        <p:blipFill>
          <a:blip r:embed="rId2" cstate="print"/>
          <a:srcRect l="50039" t="67556" r="20208" b="3491"/>
          <a:stretch>
            <a:fillRect/>
          </a:stretch>
        </p:blipFill>
        <p:spPr bwMode="auto">
          <a:xfrm>
            <a:off x="539552" y="5229200"/>
            <a:ext cx="1584176" cy="1296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39752" y="5661248"/>
            <a:ext cx="2867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3300"/>
                </a:solidFill>
              </a:rPr>
              <a:t>Стрептобактерии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Ð¡ÑÐ°ÑÐ¸Ð»Ð¾ÐºÐ¾ÐºÐºÐ¸ â ÑÑÐµÑÐ¸ÑÐµÑÐºÐ¸Ðµ Ð³ÑÐ°Ð¼Ð¿Ð¾Ð»Ð¾Ð¶Ð¸ÑÐµÐ»ÑÐ½ÑÐµ Ð½ÐµÐ¿Ð¾Ð´Ð²Ð¸Ð¶Ð½ÑÐµ Ð°ÑÐ¿Ð¾ÑÐ¾Ð³ÐµÐ½Ð½ÑÐµ Ð±Ð°ÐºÑÐµÑÐ¸Ð¸ ÑÐ¾Ð´Ð° Staphylococcus Ð¸Ð· ÑÐµÐ¼ÐµÐ¹ÑÑÐ²Ð° Micrococcaceae. ÐÑÐºÑÑÑÑ Ð²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2" t="27940" r="50884" b="13430"/>
          <a:stretch/>
        </p:blipFill>
        <p:spPr bwMode="auto">
          <a:xfrm>
            <a:off x="3563888" y="-45343"/>
            <a:ext cx="3048000" cy="30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6" t="48296" r="4570" b="6148"/>
          <a:stretch/>
        </p:blipFill>
        <p:spPr bwMode="auto">
          <a:xfrm>
            <a:off x="1547664" y="3429000"/>
            <a:ext cx="62198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2476" y="5894526"/>
            <a:ext cx="377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Диплококковая септицемия поросят</a:t>
            </a:r>
            <a:endParaRPr lang="ru-RU" dirty="0"/>
          </a:p>
        </p:txBody>
      </p:sp>
      <p:pic>
        <p:nvPicPr>
          <p:cNvPr id="1034" name="Picture 10" descr="ÐÐ°ÑÑÐ¸Ð½ÐºÐ¸ Ð¿Ð¾ Ð·Ð°Ð¿ÑÐ¾ÑÑ ÑÑÑÑÐ½ÐºÑÐ»Ñ,Ð°Ð½Ð³Ð¸Ð½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3380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Ð°ÑÑÐ¸Ð½ÐºÐ¸ Ð¿Ð¾ Ð·Ð°Ð¿ÑÐ¾ÑÑ ÑÑÑÑÐ½ÐºÑÐ»Ñ,Ð°Ð½Ð³Ð¸Ð½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4812" y="-33115"/>
            <a:ext cx="2598018" cy="30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80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3300"/>
                </a:solidFill>
              </a:rPr>
              <a:t>2. Семейство Бациллы</a:t>
            </a:r>
            <a:endParaRPr lang="ru-RU" b="1" dirty="0">
              <a:solidFill>
                <a:srgbClr val="0033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483768" y="980728"/>
            <a:ext cx="936104" cy="1008112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148064" y="980728"/>
            <a:ext cx="936104" cy="1008112"/>
          </a:xfrm>
          <a:prstGeom prst="straightConnector1">
            <a:avLst/>
          </a:prstGeom>
          <a:ln w="19050" cmpd="sng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91680" y="2060848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Бациллы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206084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3300"/>
                </a:solidFill>
              </a:rPr>
              <a:t>Клостридии</a:t>
            </a: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17412" name="Picture 4" descr="http://go2.imgsmail.ru/imgpreview?key=4a5d8acbe1e66a1&amp;mb=imgdb_preview_367"/>
          <p:cNvPicPr>
            <a:picLocks noChangeAspect="1" noChangeArrowheads="1"/>
          </p:cNvPicPr>
          <p:nvPr/>
        </p:nvPicPr>
        <p:blipFill>
          <a:blip r:embed="rId2" cstate="print"/>
          <a:srcRect r="63182"/>
          <a:stretch>
            <a:fillRect/>
          </a:stretch>
        </p:blipFill>
        <p:spPr bwMode="auto">
          <a:xfrm>
            <a:off x="1619672" y="2708920"/>
            <a:ext cx="1296144" cy="1485900"/>
          </a:xfrm>
          <a:prstGeom prst="rect">
            <a:avLst/>
          </a:prstGeom>
          <a:noFill/>
        </p:spPr>
      </p:pic>
      <p:pic>
        <p:nvPicPr>
          <p:cNvPr id="17414" name="Picture 6" descr="http://go2.imgsmail.ru/imgpreview?key=4a5d8acbe1e66a1&amp;mb=imgdb_preview_367"/>
          <p:cNvPicPr>
            <a:picLocks noChangeAspect="1" noChangeArrowheads="1"/>
          </p:cNvPicPr>
          <p:nvPr/>
        </p:nvPicPr>
        <p:blipFill>
          <a:blip r:embed="rId2" cstate="print"/>
          <a:srcRect l="34363"/>
          <a:stretch>
            <a:fillRect/>
          </a:stretch>
        </p:blipFill>
        <p:spPr bwMode="auto">
          <a:xfrm>
            <a:off x="5148064" y="2636912"/>
            <a:ext cx="2357636" cy="151607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83568" y="4797152"/>
            <a:ext cx="4089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Возбудитель сибирской язвы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08104" y="4653136"/>
            <a:ext cx="280831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Возбудители: столбняка, ботулизма, гангрены</a:t>
            </a:r>
            <a:endParaRPr lang="ru-RU" sz="24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Бациллы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971600" y="1844824"/>
            <a:ext cx="1728192" cy="360040"/>
            <a:chOff x="971600" y="1844824"/>
            <a:chExt cx="1728192" cy="36004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971600" y="1844824"/>
              <a:ext cx="1728192" cy="36004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547664" y="1844824"/>
              <a:ext cx="576064" cy="3600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75856" y="1844824"/>
            <a:ext cx="361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центральное расположение споры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3608" y="2636912"/>
            <a:ext cx="1728192" cy="3600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87624" y="2636912"/>
            <a:ext cx="576064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419872" y="2636912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субтерминальное</a:t>
            </a:r>
            <a:r>
              <a:rPr lang="ru-RU" dirty="0" smtClean="0"/>
              <a:t> расположение споры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63888" y="3356992"/>
            <a:ext cx="3772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терминальное расположение споры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3608" y="3429000"/>
            <a:ext cx="1728192" cy="3600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99592" y="3429000"/>
            <a:ext cx="576064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539552" y="4365104"/>
            <a:ext cx="1728192" cy="360040"/>
            <a:chOff x="971600" y="1844824"/>
            <a:chExt cx="1728192" cy="36004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971600" y="1844824"/>
              <a:ext cx="1728192" cy="36004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547664" y="1844824"/>
              <a:ext cx="576064" cy="3600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339752" y="4365104"/>
            <a:ext cx="1728192" cy="360040"/>
            <a:chOff x="971600" y="1844824"/>
            <a:chExt cx="1728192" cy="36004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971600" y="1844824"/>
              <a:ext cx="1728192" cy="36004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547664" y="1844824"/>
              <a:ext cx="576064" cy="3600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39552" y="5301208"/>
            <a:ext cx="1728192" cy="360040"/>
            <a:chOff x="971600" y="1844824"/>
            <a:chExt cx="1728192" cy="36004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971600" y="1844824"/>
              <a:ext cx="1728192" cy="36004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1547664" y="1844824"/>
              <a:ext cx="576064" cy="3600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339752" y="5301208"/>
            <a:ext cx="1728192" cy="360040"/>
            <a:chOff x="971600" y="1844824"/>
            <a:chExt cx="1728192" cy="36004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971600" y="1844824"/>
              <a:ext cx="1728192" cy="36004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547664" y="1844824"/>
              <a:ext cx="576064" cy="3600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211960" y="5301208"/>
            <a:ext cx="1728192" cy="360040"/>
            <a:chOff x="971600" y="1844824"/>
            <a:chExt cx="1728192" cy="36004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971600" y="1844824"/>
              <a:ext cx="1728192" cy="36004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547664" y="1844824"/>
              <a:ext cx="576064" cy="3600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788024" y="4365104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диплобацилла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228184" y="5229200"/>
            <a:ext cx="17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стрептобацилла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Клостридии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1844824"/>
            <a:ext cx="1728192" cy="3600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75656" y="1700808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75856" y="1844824"/>
            <a:ext cx="361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центральное расположение споры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2636912"/>
            <a:ext cx="1512168" cy="3600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87624" y="2492896"/>
            <a:ext cx="648072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19872" y="2636912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субтерминальное</a:t>
            </a:r>
            <a:r>
              <a:rPr lang="ru-RU" dirty="0" smtClean="0"/>
              <a:t> расположение споры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63888" y="3356992"/>
            <a:ext cx="3772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терминальное расположение споры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3608" y="3429000"/>
            <a:ext cx="864096" cy="3600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83568" y="3212976"/>
            <a:ext cx="792088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9552" y="4365104"/>
            <a:ext cx="1728192" cy="3600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43608" y="4221088"/>
            <a:ext cx="720080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39752" y="4365104"/>
            <a:ext cx="1728192" cy="3600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843808" y="4221088"/>
            <a:ext cx="720080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2" y="5301208"/>
            <a:ext cx="1224136" cy="3600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55576" y="5157192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907704" y="5301208"/>
            <a:ext cx="1224136" cy="3600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051720" y="5157192"/>
            <a:ext cx="720080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75856" y="5301208"/>
            <a:ext cx="1152128" cy="3600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419872" y="5157192"/>
            <a:ext cx="720080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788024" y="4365104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диплоклостридия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860032" y="5229200"/>
            <a:ext cx="208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стрептоклостридия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0.wp.com/7gazet.ru/wp-content/uploads/2014/08/0272876646.jpg?resize=640%2C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956828" cy="2664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2492896"/>
            <a:ext cx="1739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Сибирская язва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 descr="http://krolist.ru/assets/images/stati/paratif/ponos-pri-parati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4919" y="260648"/>
            <a:ext cx="3842733" cy="26642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04248" y="260648"/>
            <a:ext cx="1753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Сальмонеллез. </a:t>
            </a:r>
          </a:p>
          <a:p>
            <a:r>
              <a:rPr lang="ru-RU" b="1" dirty="0" err="1" smtClean="0">
                <a:solidFill>
                  <a:srgbClr val="FFC000"/>
                </a:solidFill>
              </a:rPr>
              <a:t>эшерихиоз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030" name="Picture 6" descr="http://vrachfree.ru/images/zabolevaniya1/pasterellez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2924944"/>
            <a:ext cx="8424936" cy="316421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07904" y="616530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Пастереллез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194</Words>
  <Application>Microsoft Office PowerPoint</Application>
  <PresentationFormat>Экран 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Морфология микроорганизмов</vt:lpstr>
      <vt:lpstr>1. Шаровидные</vt:lpstr>
      <vt:lpstr>Морфологические свойства</vt:lpstr>
      <vt:lpstr>2. Палочковидные</vt:lpstr>
      <vt:lpstr>Слайд 5</vt:lpstr>
      <vt:lpstr>Слайд 6</vt:lpstr>
      <vt:lpstr>Бациллы</vt:lpstr>
      <vt:lpstr>Клостридии</vt:lpstr>
      <vt:lpstr>Слайд 9</vt:lpstr>
      <vt:lpstr>Слайд 10</vt:lpstr>
      <vt:lpstr>Слайд 11</vt:lpstr>
      <vt:lpstr>3. Извитые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Морфология микроорганизмов</dc:title>
  <dc:creator>ЕЛЕНА-СВЕТЛАКОВА</dc:creator>
  <cp:lastModifiedBy>ЕЛЕНА-СВЕТЛАКОВА</cp:lastModifiedBy>
  <cp:revision>10</cp:revision>
  <dcterms:created xsi:type="dcterms:W3CDTF">2015-09-02T18:25:54Z</dcterms:created>
  <dcterms:modified xsi:type="dcterms:W3CDTF">2020-09-08T12:39:52Z</dcterms:modified>
</cp:coreProperties>
</file>